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76" r:id="rId2"/>
    <p:sldId id="299" r:id="rId3"/>
    <p:sldId id="287" r:id="rId4"/>
    <p:sldId id="288" r:id="rId5"/>
    <p:sldId id="289" r:id="rId6"/>
    <p:sldId id="290" r:id="rId7"/>
    <p:sldId id="291" r:id="rId8"/>
    <p:sldId id="295" r:id="rId9"/>
    <p:sldId id="292" r:id="rId10"/>
    <p:sldId id="296" r:id="rId11"/>
    <p:sldId id="293" r:id="rId12"/>
    <p:sldId id="294" r:id="rId13"/>
    <p:sldId id="297" r:id="rId14"/>
    <p:sldId id="298" r:id="rId15"/>
    <p:sldId id="286" r:id="rId16"/>
    <p:sldId id="25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nneth Pryor" initials="KP" lastIdx="1" clrIdx="0">
    <p:extLst>
      <p:ext uri="{19B8F6BF-5375-455C-9EA6-DF929625EA0E}">
        <p15:presenceInfo xmlns:p15="http://schemas.microsoft.com/office/powerpoint/2012/main" userId="S-1-5-21-3006950946-1794026527-731168022-1219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68" d="100"/>
          <a:sy n="68" d="100"/>
        </p:scale>
        <p:origin x="5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42401A-78AB-4728-A4EA-38A0BDD6E131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12FEE9-8D2C-4466-9E77-198172BA6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67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7c8fff2d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7c8fff2d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EC445-D219-41EF-B351-3DE5A9F2D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43D34C-D8C4-4900-AA9D-DEE087604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877E6-8083-4FF8-95FC-24BE6D0BA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52F6-3913-4935-BF44-EF9B7EEA007C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29B44-B648-4C84-83F6-D61D3A693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25755-AFFA-4C55-9C26-C12C8AD83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D3F53-46DC-474A-8DCE-41122937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275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6C3FB-C04D-473D-B32E-59F64C7B7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E927F1-CDC3-4FF9-8196-2B6039CEF5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3830B-B243-4FF4-A969-EB54A610A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52F6-3913-4935-BF44-EF9B7EEA007C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695F63-97B6-43A9-BF61-5588AF59B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C9E40-EE01-4CFB-B51F-E83023599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D3F53-46DC-474A-8DCE-41122937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08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CB8E2F-E4DB-4FD6-9215-878366DE93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C516F6-B775-4984-A7C4-0359670A39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ED9D7-CF2B-4A12-B7BD-73408AB69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52F6-3913-4935-BF44-EF9B7EEA007C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65658-CF31-4F29-B31D-86CD01371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19752-9243-4FC7-B750-4299E560D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D3F53-46DC-474A-8DCE-41122937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43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72875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410E5-E1A6-44C2-A641-0C24461B1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B4EBA-0FE1-4C8F-84F2-1776CEFB4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69BA2-CE15-44DF-B116-61808E79B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52F6-3913-4935-BF44-EF9B7EEA007C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91D3E-45ED-44A9-9F8E-853DF61A6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5DDFA-839F-4B22-88A9-75AD2A84E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D3F53-46DC-474A-8DCE-41122937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022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16BA-E7A7-45C5-B73A-A889D8853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661453-82FE-4D32-A9B4-FF210C852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31540-DE40-4E8E-9E00-5DADA1A9A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52F6-3913-4935-BF44-EF9B7EEA007C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EBBD22-A133-451E-BDDE-1C16F2DF0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80DB7-72F8-44E8-9D1F-AFC9CBBDB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D3F53-46DC-474A-8DCE-41122937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202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CC35-2ED1-4CDD-B0FE-823619287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0ED8B-CA4B-434D-BF74-B526F8BDD7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F36729-D65A-4864-9922-9877D02A6D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2F9550-D1BE-4623-AE6E-32E49CCEA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52F6-3913-4935-BF44-EF9B7EEA007C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F7677-7227-4278-8B03-310CC3D21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F53659-63B2-4C78-95A5-E10CC21C2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D3F53-46DC-474A-8DCE-41122937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93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BF761-F947-4D50-A4E3-8D78356CF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5268FA-76E4-4723-8DF4-C1CE502DA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3BF82-01A2-44A2-A736-48A734E3D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0EFFF8-1B69-476D-847E-58C8DCB9F3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973A02-ED2C-4026-B926-E22009C9A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A080CA-0CE4-400F-AEC7-30623AB6A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52F6-3913-4935-BF44-EF9B7EEA007C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2C8143-4594-4942-BE56-6302BC9C5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6C32B2-91AB-4E69-9E7A-0D2D4C015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D3F53-46DC-474A-8DCE-41122937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113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84394-2BFA-416D-B051-7F142741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2F5C6-D849-4CE7-9121-F2168DC9C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52F6-3913-4935-BF44-EF9B7EEA007C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C827D7-36F6-4BCF-A017-C6822B634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F10536-9DE2-48C9-92C3-99485BF5A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D3F53-46DC-474A-8DCE-41122937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32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E99F92-59B8-4D98-A962-61FBCAD63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52F6-3913-4935-BF44-EF9B7EEA007C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0F9EA7-E8E9-46BC-8307-2562C16AB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54807-F6E3-4798-9D10-1FEC59D7B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D3F53-46DC-474A-8DCE-41122937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2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9ED0-1CED-4225-8321-68E4C1F63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6D724-9D79-4532-ABFF-62896271B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A31A0C-CA64-4B7B-ACC6-2E97E5CB08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F3B9A6-F2F9-4269-BB7E-AEE7BF83B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52F6-3913-4935-BF44-EF9B7EEA007C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60AD3B-1E35-4D33-B4BD-2705BB6BE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56B741-059B-4AE9-ACFB-68C3981A3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D3F53-46DC-474A-8DCE-41122937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938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A5D88-8CB5-4E0D-AEFA-4ACAB613D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F4F920-0999-4555-9D05-B67060338A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3F45CE-C34A-4B8F-BD0F-B7516AB120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623E07-4705-4788-A5AE-7AC4775D0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52F6-3913-4935-BF44-EF9B7EEA007C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F89B5F-98B2-4391-AFAD-2CCA697F7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EC0399-1E04-428B-9D1F-EEEB761C9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D3F53-46DC-474A-8DCE-41122937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915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A2C147-3E37-487E-8B2D-EEBA3A87A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9899CE-B04E-44E2-BCC2-C0B4FE74E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3D7765-BEBC-49A5-B841-43B481239E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052F6-3913-4935-BF44-EF9B7EEA007C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A04213-00D8-4B76-A501-1FC16523EB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97D0A-9DBF-4CAF-B131-209F971C83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D3F53-46DC-474A-8DCE-41122937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03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F6498-B796-4174-A908-E2804F7F65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NUCAPS and Satellite MW Observations</a:t>
            </a:r>
            <a:br>
              <a:rPr lang="en-US" dirty="0"/>
            </a:br>
            <a:r>
              <a:rPr lang="en-US" dirty="0"/>
              <a:t>of the 27 December 2023</a:t>
            </a:r>
            <a:br>
              <a:rPr lang="en-US" dirty="0"/>
            </a:br>
            <a:r>
              <a:rPr lang="en-US" dirty="0"/>
              <a:t>UK Severe Storm Outbreak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B14C84-FC23-48CF-A5B5-B5950D40F3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 Pryor</a:t>
            </a:r>
          </a:p>
          <a:p>
            <a:r>
              <a:rPr lang="en-US" dirty="0"/>
              <a:t>NESDIS/STAR/SMCD</a:t>
            </a:r>
          </a:p>
        </p:txBody>
      </p:sp>
    </p:spTree>
    <p:extLst>
      <p:ext uri="{BB962C8B-B14F-4D97-AF65-F5344CB8AC3E}">
        <p14:creationId xmlns:p14="http://schemas.microsoft.com/office/powerpoint/2010/main" val="3138564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7288A2-4B46-4917-8D51-F3106963CB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" y="888476"/>
            <a:ext cx="6097258" cy="5081048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9D9F941-6BF3-4416-9E8B-0DEBE4DA19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936" y="888476"/>
            <a:ext cx="6097258" cy="5081048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E81613-7993-4DAC-BC7F-FFA8EEB149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230" y="1203895"/>
            <a:ext cx="2478029" cy="24140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45D217-F2B6-4F10-AA87-5CF39A1AD4BC}"/>
              </a:ext>
            </a:extLst>
          </p:cNvPr>
          <p:cNvSpPr txBox="1"/>
          <p:nvPr/>
        </p:nvSpPr>
        <p:spPr>
          <a:xfrm>
            <a:off x="6598763" y="4505044"/>
            <a:ext cx="1006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Wetbulb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642357-FD20-40DE-8869-034527A2C817}"/>
              </a:ext>
            </a:extLst>
          </p:cNvPr>
          <p:cNvSpPr txBox="1"/>
          <p:nvPr/>
        </p:nvSpPr>
        <p:spPr>
          <a:xfrm>
            <a:off x="10904687" y="4435129"/>
            <a:ext cx="45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/>
              <a:t>θ</a:t>
            </a:r>
            <a:r>
              <a:rPr lang="en-US" sz="2400" b="1" baseline="-25000" dirty="0"/>
              <a:t>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579A2C0-4295-4844-9FFC-DC2CB80BAB3C}"/>
              </a:ext>
            </a:extLst>
          </p:cNvPr>
          <p:cNvCxnSpPr>
            <a:cxnSpLocks/>
          </p:cNvCxnSpPr>
          <p:nvPr/>
        </p:nvCxnSpPr>
        <p:spPr>
          <a:xfrm>
            <a:off x="7508178" y="4668543"/>
            <a:ext cx="92111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8F84492-98C6-457F-9EA0-4665EF78A947}"/>
              </a:ext>
            </a:extLst>
          </p:cNvPr>
          <p:cNvCxnSpPr>
            <a:cxnSpLocks/>
          </p:cNvCxnSpPr>
          <p:nvPr/>
        </p:nvCxnSpPr>
        <p:spPr>
          <a:xfrm flipH="1" flipV="1">
            <a:off x="10447283" y="4665962"/>
            <a:ext cx="578069" cy="258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D33154F-B671-4F5A-BCFA-F28A78A271D9}"/>
              </a:ext>
            </a:extLst>
          </p:cNvPr>
          <p:cNvSpPr txBox="1"/>
          <p:nvPr/>
        </p:nvSpPr>
        <p:spPr>
          <a:xfrm>
            <a:off x="4672561" y="5037875"/>
            <a:ext cx="3246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Conditional/potential instability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24E7A44-9703-436D-9EFB-208162B3F960}"/>
              </a:ext>
            </a:extLst>
          </p:cNvPr>
          <p:cNvCxnSpPr>
            <a:cxnSpLocks/>
          </p:cNvCxnSpPr>
          <p:nvPr/>
        </p:nvCxnSpPr>
        <p:spPr>
          <a:xfrm flipH="1">
            <a:off x="4015307" y="5243235"/>
            <a:ext cx="733365" cy="17484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6AC9E0-1FAC-48F8-B3BE-0557F4D2ABB6}"/>
              </a:ext>
            </a:extLst>
          </p:cNvPr>
          <p:cNvCxnSpPr>
            <a:cxnSpLocks/>
          </p:cNvCxnSpPr>
          <p:nvPr/>
        </p:nvCxnSpPr>
        <p:spPr>
          <a:xfrm>
            <a:off x="7795967" y="5276193"/>
            <a:ext cx="780121" cy="1418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21E25C08-878C-48EB-A842-5DF244A30F02}"/>
              </a:ext>
            </a:extLst>
          </p:cNvPr>
          <p:cNvSpPr/>
          <p:nvPr/>
        </p:nvSpPr>
        <p:spPr>
          <a:xfrm>
            <a:off x="3289738" y="5276193"/>
            <a:ext cx="1240221" cy="28377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9B5E81C-2BC8-4010-8847-69552854DC81}"/>
              </a:ext>
            </a:extLst>
          </p:cNvPr>
          <p:cNvSpPr/>
          <p:nvPr/>
        </p:nvSpPr>
        <p:spPr>
          <a:xfrm>
            <a:off x="8208580" y="5276193"/>
            <a:ext cx="2070538" cy="28377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5C66AD-C480-43C8-BBF9-7375BC860F01}"/>
              </a:ext>
            </a:extLst>
          </p:cNvPr>
          <p:cNvSpPr txBox="1"/>
          <p:nvPr/>
        </p:nvSpPr>
        <p:spPr>
          <a:xfrm>
            <a:off x="1116154" y="6002482"/>
            <a:ext cx="3878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Over Falmouth, Cornwall, UK</a:t>
            </a:r>
          </a:p>
        </p:txBody>
      </p:sp>
    </p:spTree>
    <p:extLst>
      <p:ext uri="{BB962C8B-B14F-4D97-AF65-F5344CB8AC3E}">
        <p14:creationId xmlns:p14="http://schemas.microsoft.com/office/powerpoint/2010/main" val="1816340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AA33704-7A3A-4164-8C49-59E8293415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423"/>
            <a:ext cx="6007078" cy="5551540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5FBE487-C35F-4ECD-B579-F7F864D9A8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32085"/>
            <a:ext cx="6088795" cy="5627059"/>
          </a:xfr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670C443D-A3C6-44D9-BEB9-8EEDBF195411}"/>
              </a:ext>
            </a:extLst>
          </p:cNvPr>
          <p:cNvSpPr/>
          <p:nvPr/>
        </p:nvSpPr>
        <p:spPr>
          <a:xfrm>
            <a:off x="1800520" y="1630837"/>
            <a:ext cx="2290713" cy="1244338"/>
          </a:xfrm>
          <a:prstGeom prst="ellips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7F31F61-DF76-4AA8-B819-4D6FE18AFF39}"/>
              </a:ext>
            </a:extLst>
          </p:cNvPr>
          <p:cNvSpPr/>
          <p:nvPr/>
        </p:nvSpPr>
        <p:spPr>
          <a:xfrm>
            <a:off x="7995040" y="1678729"/>
            <a:ext cx="2290713" cy="1244338"/>
          </a:xfrm>
          <a:prstGeom prst="ellips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CD154D-FE0C-4A3B-BCA8-38FC18804156}"/>
              </a:ext>
            </a:extLst>
          </p:cNvPr>
          <p:cNvSpPr txBox="1"/>
          <p:nvPr/>
        </p:nvSpPr>
        <p:spPr>
          <a:xfrm>
            <a:off x="8758720" y="1217064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MCS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967E5E-BE4E-4C24-A141-89C7B663B9CC}"/>
              </a:ext>
            </a:extLst>
          </p:cNvPr>
          <p:cNvSpPr txBox="1"/>
          <p:nvPr/>
        </p:nvSpPr>
        <p:spPr>
          <a:xfrm>
            <a:off x="2564200" y="1217063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MCS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A6958B-F519-4773-AFB0-85B77D6E5984}"/>
              </a:ext>
            </a:extLst>
          </p:cNvPr>
          <p:cNvCxnSpPr>
            <a:cxnSpLocks/>
          </p:cNvCxnSpPr>
          <p:nvPr/>
        </p:nvCxnSpPr>
        <p:spPr>
          <a:xfrm>
            <a:off x="838986" y="4298622"/>
            <a:ext cx="0" cy="386499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850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1E1041-8EBD-487F-93CC-264F1923B36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9" y="584462"/>
            <a:ext cx="6070750" cy="5592501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4B1BED8-8370-4C7F-95C0-8D0826D375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425" y="584462"/>
            <a:ext cx="6081809" cy="5592501"/>
          </a:xfr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E8245AD-26A0-433E-BCC7-FFC692FE2F29}"/>
              </a:ext>
            </a:extLst>
          </p:cNvPr>
          <p:cNvCxnSpPr>
            <a:cxnSpLocks/>
          </p:cNvCxnSpPr>
          <p:nvPr/>
        </p:nvCxnSpPr>
        <p:spPr>
          <a:xfrm>
            <a:off x="857840" y="4251488"/>
            <a:ext cx="0" cy="386499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3E6C30EC-E99F-4FB8-AF94-68D8C01B5F4B}"/>
              </a:ext>
            </a:extLst>
          </p:cNvPr>
          <p:cNvSpPr/>
          <p:nvPr/>
        </p:nvSpPr>
        <p:spPr>
          <a:xfrm>
            <a:off x="1800520" y="1630837"/>
            <a:ext cx="2290713" cy="1244338"/>
          </a:xfrm>
          <a:prstGeom prst="ellips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E3F986F-7B69-4E6E-91CC-0D03B5288296}"/>
              </a:ext>
            </a:extLst>
          </p:cNvPr>
          <p:cNvSpPr/>
          <p:nvPr/>
        </p:nvSpPr>
        <p:spPr>
          <a:xfrm>
            <a:off x="7871270" y="1630837"/>
            <a:ext cx="2290713" cy="1244338"/>
          </a:xfrm>
          <a:prstGeom prst="ellips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24EB80-42E2-483E-BD36-457E445323E6}"/>
              </a:ext>
            </a:extLst>
          </p:cNvPr>
          <p:cNvSpPr txBox="1"/>
          <p:nvPr/>
        </p:nvSpPr>
        <p:spPr>
          <a:xfrm>
            <a:off x="2564200" y="1217063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MCS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1726DC-CAD8-4B5D-8E00-5370E3703BFC}"/>
              </a:ext>
            </a:extLst>
          </p:cNvPr>
          <p:cNvSpPr txBox="1"/>
          <p:nvPr/>
        </p:nvSpPr>
        <p:spPr>
          <a:xfrm>
            <a:off x="8634950" y="1217063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MCS</a:t>
            </a:r>
          </a:p>
        </p:txBody>
      </p:sp>
    </p:spTree>
    <p:extLst>
      <p:ext uri="{BB962C8B-B14F-4D97-AF65-F5344CB8AC3E}">
        <p14:creationId xmlns:p14="http://schemas.microsoft.com/office/powerpoint/2010/main" val="130458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32E176-53CE-48D8-AAC2-FD47D8248D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" y="886119"/>
            <a:ext cx="6097258" cy="5081048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8C7BCC7-AAAD-474D-B54B-63C4EDE6D1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064" y="935671"/>
            <a:ext cx="6087936" cy="507328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AC30D4-290C-454A-8E2C-9B3600803E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803" y="1251028"/>
            <a:ext cx="2478029" cy="24140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1C25796-A947-4F4E-8EA8-079DA23AA1EE}"/>
              </a:ext>
            </a:extLst>
          </p:cNvPr>
          <p:cNvSpPr txBox="1"/>
          <p:nvPr/>
        </p:nvSpPr>
        <p:spPr>
          <a:xfrm>
            <a:off x="6598763" y="4505044"/>
            <a:ext cx="1006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Wetbulb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79EA5B-66B0-4F58-B696-F8C00FA36742}"/>
              </a:ext>
            </a:extLst>
          </p:cNvPr>
          <p:cNvSpPr txBox="1"/>
          <p:nvPr/>
        </p:nvSpPr>
        <p:spPr>
          <a:xfrm>
            <a:off x="9884030" y="4412711"/>
            <a:ext cx="45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/>
              <a:t>θ</a:t>
            </a:r>
            <a:r>
              <a:rPr lang="en-US" sz="2400" b="1" baseline="-25000" dirty="0"/>
              <a:t>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DF64861-9B6A-4DC8-82A1-874A2B521E79}"/>
              </a:ext>
            </a:extLst>
          </p:cNvPr>
          <p:cNvCxnSpPr>
            <a:cxnSpLocks/>
          </p:cNvCxnSpPr>
          <p:nvPr/>
        </p:nvCxnSpPr>
        <p:spPr>
          <a:xfrm>
            <a:off x="7508178" y="4668543"/>
            <a:ext cx="1060787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B0E031B-EEDA-4BC3-92B8-C1F44437812A}"/>
              </a:ext>
            </a:extLst>
          </p:cNvPr>
          <p:cNvCxnSpPr>
            <a:cxnSpLocks/>
          </p:cNvCxnSpPr>
          <p:nvPr/>
        </p:nvCxnSpPr>
        <p:spPr>
          <a:xfrm>
            <a:off x="10157110" y="4593129"/>
            <a:ext cx="627154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845ED18-C3E9-41D8-985F-095523151F38}"/>
              </a:ext>
            </a:extLst>
          </p:cNvPr>
          <p:cNvSpPr txBox="1"/>
          <p:nvPr/>
        </p:nvSpPr>
        <p:spPr>
          <a:xfrm>
            <a:off x="4665746" y="5072331"/>
            <a:ext cx="3246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Conditional/potential instability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EDEFF7-B6B8-45F3-9B29-B45A5CA738DA}"/>
              </a:ext>
            </a:extLst>
          </p:cNvPr>
          <p:cNvCxnSpPr>
            <a:cxnSpLocks/>
          </p:cNvCxnSpPr>
          <p:nvPr/>
        </p:nvCxnSpPr>
        <p:spPr>
          <a:xfrm flipH="1">
            <a:off x="4015307" y="5243235"/>
            <a:ext cx="733365" cy="17484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AEE4FE2-73E9-4ED6-ABFF-825B8368F03C}"/>
              </a:ext>
            </a:extLst>
          </p:cNvPr>
          <p:cNvCxnSpPr>
            <a:cxnSpLocks/>
          </p:cNvCxnSpPr>
          <p:nvPr/>
        </p:nvCxnSpPr>
        <p:spPr>
          <a:xfrm>
            <a:off x="7795967" y="5276193"/>
            <a:ext cx="780121" cy="1418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A0694734-7448-4809-AECC-18E64D8FC571}"/>
              </a:ext>
            </a:extLst>
          </p:cNvPr>
          <p:cNvSpPr/>
          <p:nvPr/>
        </p:nvSpPr>
        <p:spPr>
          <a:xfrm>
            <a:off x="3289738" y="5276193"/>
            <a:ext cx="1240221" cy="28377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66C6356-4DE0-4552-BDA3-01FA73E0750B}"/>
              </a:ext>
            </a:extLst>
          </p:cNvPr>
          <p:cNvSpPr/>
          <p:nvPr/>
        </p:nvSpPr>
        <p:spPr>
          <a:xfrm>
            <a:off x="8208580" y="5276193"/>
            <a:ext cx="2070538" cy="28377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63329F-1A46-4EFC-A55A-C16E31772F77}"/>
              </a:ext>
            </a:extLst>
          </p:cNvPr>
          <p:cNvSpPr txBox="1"/>
          <p:nvPr/>
        </p:nvSpPr>
        <p:spPr>
          <a:xfrm>
            <a:off x="339821" y="6174884"/>
            <a:ext cx="5313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80 km WNW of Camborne, Cornwall, UK</a:t>
            </a:r>
          </a:p>
        </p:txBody>
      </p:sp>
    </p:spTree>
    <p:extLst>
      <p:ext uri="{BB962C8B-B14F-4D97-AF65-F5344CB8AC3E}">
        <p14:creationId xmlns:p14="http://schemas.microsoft.com/office/powerpoint/2010/main" val="1449680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D9439F-95C6-488C-9C13-2390B092A16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9068"/>
            <a:ext cx="6096000" cy="60960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CB170E9-7DA0-4668-BEDB-B47F89DFDC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99069"/>
            <a:ext cx="6096000" cy="6096000"/>
          </a:xfr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6C90C5B-AFF0-4787-81CB-FC0BDEC54763}"/>
              </a:ext>
            </a:extLst>
          </p:cNvPr>
          <p:cNvSpPr/>
          <p:nvPr/>
        </p:nvSpPr>
        <p:spPr>
          <a:xfrm rot="16200000">
            <a:off x="1562494" y="3410147"/>
            <a:ext cx="1918351" cy="1244338"/>
          </a:xfrm>
          <a:prstGeom prst="ellips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4B74815-081C-42A0-A95A-2D8F7E232BEF}"/>
              </a:ext>
            </a:extLst>
          </p:cNvPr>
          <p:cNvSpPr/>
          <p:nvPr/>
        </p:nvSpPr>
        <p:spPr>
          <a:xfrm rot="10645180">
            <a:off x="7809555" y="2188693"/>
            <a:ext cx="1521005" cy="886071"/>
          </a:xfrm>
          <a:prstGeom prst="ellips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22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64096-7D9D-46C9-A03B-F43A8939E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265"/>
            <a:ext cx="10515600" cy="714103"/>
          </a:xfrm>
        </p:spPr>
        <p:txBody>
          <a:bodyPr/>
          <a:lstStyle/>
          <a:p>
            <a:pPr algn="ctr"/>
            <a:r>
              <a:rPr lang="en-US" b="1" dirty="0"/>
              <a:t>UKMET NUCAPS User Community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C032BB-1F01-49E8-80F4-5D2EA374A7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" y="975360"/>
            <a:ext cx="5974905" cy="5415323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078B8F4-EC3D-4652-B986-28C352FC5D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965" y="975360"/>
            <a:ext cx="6022532" cy="5415323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F68B3E-6DEE-4C6E-AF9C-F1D4A2E36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" y="2870243"/>
            <a:ext cx="6723017" cy="37816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EB09F5-CE51-4D4F-8F64-4BD7D942EB43}"/>
              </a:ext>
            </a:extLst>
          </p:cNvPr>
          <p:cNvSpPr txBox="1"/>
          <p:nvPr/>
        </p:nvSpPr>
        <p:spPr>
          <a:xfrm>
            <a:off x="3596500" y="3861469"/>
            <a:ext cx="2868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Olney, Buckinghamshire, UK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9D39A3-47C0-402C-89BA-2B2A09C083D8}"/>
              </a:ext>
            </a:extLst>
          </p:cNvPr>
          <p:cNvSpPr txBox="1"/>
          <p:nvPr/>
        </p:nvSpPr>
        <p:spPr>
          <a:xfrm>
            <a:off x="0" y="6488668"/>
            <a:ext cx="8471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NOAA-21 NUCAPS sounding data obtained from NPROVS Orbital Display System (ODS).</a:t>
            </a:r>
          </a:p>
        </p:txBody>
      </p:sp>
    </p:spTree>
    <p:extLst>
      <p:ext uri="{BB962C8B-B14F-4D97-AF65-F5344CB8AC3E}">
        <p14:creationId xmlns:p14="http://schemas.microsoft.com/office/powerpoint/2010/main" val="1174949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0" y="862537"/>
            <a:ext cx="11776400" cy="522929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133" b="1" dirty="0"/>
              <a:t>Attendance and Presentation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133" b="1" dirty="0"/>
              <a:t>at the AMS 20th Conference on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133" b="1" dirty="0"/>
              <a:t>Mesoscale Processes:</a:t>
            </a:r>
          </a:p>
          <a:p>
            <a:pPr marL="380990" indent="-380990" algn="just">
              <a:lnSpc>
                <a:spcPct val="100000"/>
              </a:lnSpc>
            </a:pPr>
            <a:r>
              <a:rPr lang="en-US" sz="1600" dirty="0"/>
              <a:t>K. Pryor presented “A Multi-scale Study of the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600" dirty="0"/>
              <a:t>23 October 2022 Southern England Quasi-linear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600" dirty="0"/>
              <a:t>Convective System (QLCS)”.</a:t>
            </a:r>
          </a:p>
          <a:p>
            <a:pPr marL="0" indent="0" algn="just">
              <a:lnSpc>
                <a:spcPct val="100000"/>
              </a:lnSpc>
            </a:pPr>
            <a:r>
              <a:rPr lang="en-US" sz="1600" dirty="0"/>
              <a:t>The poster was viewed by scientists from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600" dirty="0"/>
              <a:t>National Center for Atmospheric Research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600" dirty="0"/>
              <a:t>(NCAR), University of Reading, UK, and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600" dirty="0"/>
              <a:t>University of Melbourne, Australia, with an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600" dirty="0"/>
              <a:t>Interest in NUCAPS sounding profiles of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600" dirty="0"/>
              <a:t>temperature and moisture and LEO satellite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600" dirty="0"/>
              <a:t>microwave image products.</a:t>
            </a:r>
          </a:p>
          <a:p>
            <a:pPr marL="228594" indent="-228594" algn="just">
              <a:lnSpc>
                <a:spcPct val="100000"/>
              </a:lnSpc>
            </a:pPr>
            <a:r>
              <a:rPr lang="en-US" sz="1600" dirty="0"/>
              <a:t>Presented important study results of cool-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600" dirty="0"/>
              <a:t>season elevated convective storm and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600" dirty="0"/>
              <a:t>mesoscale convective system (MCS) development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600" dirty="0"/>
              <a:t>over Great Britain and northwestern Europe.</a:t>
            </a:r>
          </a:p>
          <a:p>
            <a:pPr marL="0" indent="0" algn="just">
              <a:lnSpc>
                <a:spcPct val="100000"/>
              </a:lnSpc>
            </a:pPr>
            <a:r>
              <a:rPr lang="en-US" sz="1600" dirty="0"/>
              <a:t>This poster contributed to filling a knowledge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600" dirty="0"/>
              <a:t>gap within the meteorological research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600" dirty="0"/>
              <a:t>community by showcasing the effectiveness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600" dirty="0"/>
              <a:t>of NUCAPS in severe storm environments. </a:t>
            </a:r>
          </a:p>
          <a:p>
            <a:pPr marL="0" indent="0">
              <a:lnSpc>
                <a:spcPct val="100000"/>
              </a:lnSpc>
              <a:buNone/>
            </a:pPr>
            <a:endParaRPr sz="1867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F2763A-2219-447C-89E2-1F2B43D5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576" y="766168"/>
            <a:ext cx="7470424" cy="52292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B3522A-C1A7-49A0-95DF-F1FBCD56817E}"/>
              </a:ext>
            </a:extLst>
          </p:cNvPr>
          <p:cNvSpPr txBox="1"/>
          <p:nvPr/>
        </p:nvSpPr>
        <p:spPr>
          <a:xfrm>
            <a:off x="2104308" y="5886649"/>
            <a:ext cx="9447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https://ams.confex.com/ams/WAFNWPMS/meetingapp.cgi/Paper/424783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4052B32-8458-4D9D-98EC-E580A80A6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265"/>
            <a:ext cx="10515600" cy="71410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UKMET NUCAPS User Community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4273DF-39B0-4192-888A-79EECE0803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373" y="0"/>
            <a:ext cx="7647253" cy="6864049"/>
          </a:xfrm>
        </p:spPr>
      </p:pic>
    </p:spTree>
    <p:extLst>
      <p:ext uri="{BB962C8B-B14F-4D97-AF65-F5344CB8AC3E}">
        <p14:creationId xmlns:p14="http://schemas.microsoft.com/office/powerpoint/2010/main" val="3718932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4F61123-9EB7-4060-9F21-529D370A92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1" y="625423"/>
            <a:ext cx="5976892" cy="555154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3760AB3-3E71-4ADA-9F54-8118814CC4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112" y="625423"/>
            <a:ext cx="5976892" cy="5551540"/>
          </a:xfrm>
        </p:spPr>
      </p:pic>
    </p:spTree>
    <p:extLst>
      <p:ext uri="{BB962C8B-B14F-4D97-AF65-F5344CB8AC3E}">
        <p14:creationId xmlns:p14="http://schemas.microsoft.com/office/powerpoint/2010/main" val="1810473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0078D3-F33C-421B-BF88-0AA7E0C2BB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" y="625424"/>
            <a:ext cx="5976892" cy="5551540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E2E29A9-9E1A-4490-9AE7-A48D899C1C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261" y="625424"/>
            <a:ext cx="5976892" cy="5551540"/>
          </a:xfrm>
        </p:spPr>
      </p:pic>
    </p:spTree>
    <p:extLst>
      <p:ext uri="{BB962C8B-B14F-4D97-AF65-F5344CB8AC3E}">
        <p14:creationId xmlns:p14="http://schemas.microsoft.com/office/powerpoint/2010/main" val="3759691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C0D7EA-D51D-4D0C-8B41-7785C6E6A9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" y="625424"/>
            <a:ext cx="5976892" cy="5551540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C48F1E8-ADD8-4F5F-80C1-54F8990CA6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007" y="625424"/>
            <a:ext cx="5976892" cy="5551540"/>
          </a:xfrm>
        </p:spPr>
      </p:pic>
    </p:spTree>
    <p:extLst>
      <p:ext uri="{BB962C8B-B14F-4D97-AF65-F5344CB8AC3E}">
        <p14:creationId xmlns:p14="http://schemas.microsoft.com/office/powerpoint/2010/main" val="1598670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8B2DAB5-22E0-49AA-BF57-0630CA9B6E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84462"/>
            <a:ext cx="6020991" cy="5592501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6059963-CB42-479F-BC62-10C88EA539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009" y="584462"/>
            <a:ext cx="6020992" cy="5592501"/>
          </a:xfrm>
        </p:spPr>
      </p:pic>
    </p:spTree>
    <p:extLst>
      <p:ext uri="{BB962C8B-B14F-4D97-AF65-F5344CB8AC3E}">
        <p14:creationId xmlns:p14="http://schemas.microsoft.com/office/powerpoint/2010/main" val="870082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55C163B-A060-4D49-A28A-D1645A9C334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" y="625424"/>
            <a:ext cx="6026287" cy="5551540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BE709AA-296F-4A1E-8C17-57B220CAD0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116" y="625424"/>
            <a:ext cx="6007078" cy="5551540"/>
          </a:xfr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0D61C298-B74E-4228-BD5F-0C0E775686EC}"/>
              </a:ext>
            </a:extLst>
          </p:cNvPr>
          <p:cNvSpPr/>
          <p:nvPr/>
        </p:nvSpPr>
        <p:spPr>
          <a:xfrm>
            <a:off x="2978870" y="2677212"/>
            <a:ext cx="1239468" cy="3214541"/>
          </a:xfrm>
          <a:custGeom>
            <a:avLst/>
            <a:gdLst>
              <a:gd name="connsiteX0" fmla="*/ 1093509 w 1239468"/>
              <a:gd name="connsiteY0" fmla="*/ 0 h 3214541"/>
              <a:gd name="connsiteX1" fmla="*/ 1234911 w 1239468"/>
              <a:gd name="connsiteY1" fmla="*/ 989815 h 3214541"/>
              <a:gd name="connsiteX2" fmla="*/ 942681 w 1239468"/>
              <a:gd name="connsiteY2" fmla="*/ 1847654 h 3214541"/>
              <a:gd name="connsiteX3" fmla="*/ 0 w 1239468"/>
              <a:gd name="connsiteY3" fmla="*/ 3214541 h 3214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9468" h="3214541">
                <a:moveTo>
                  <a:pt x="1093509" y="0"/>
                </a:moveTo>
                <a:cubicBezTo>
                  <a:pt x="1176779" y="340936"/>
                  <a:pt x="1260049" y="681873"/>
                  <a:pt x="1234911" y="989815"/>
                </a:cubicBezTo>
                <a:cubicBezTo>
                  <a:pt x="1209773" y="1297757"/>
                  <a:pt x="1148500" y="1476866"/>
                  <a:pt x="942681" y="1847654"/>
                </a:cubicBezTo>
                <a:cubicBezTo>
                  <a:pt x="736862" y="2218442"/>
                  <a:pt x="368431" y="2716491"/>
                  <a:pt x="0" y="3214541"/>
                </a:cubicBezTo>
              </a:path>
            </a:pathLst>
          </a:cu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2C757BE-1382-4FA0-8312-1316304E0865}"/>
              </a:ext>
            </a:extLst>
          </p:cNvPr>
          <p:cNvSpPr/>
          <p:nvPr/>
        </p:nvSpPr>
        <p:spPr>
          <a:xfrm>
            <a:off x="9164794" y="2582944"/>
            <a:ext cx="1291928" cy="3453722"/>
          </a:xfrm>
          <a:custGeom>
            <a:avLst/>
            <a:gdLst>
              <a:gd name="connsiteX0" fmla="*/ 1270678 w 1291928"/>
              <a:gd name="connsiteY0" fmla="*/ 0 h 3453722"/>
              <a:gd name="connsiteX1" fmla="*/ 1242398 w 1291928"/>
              <a:gd name="connsiteY1" fmla="*/ 1036949 h 3453722"/>
              <a:gd name="connsiteX2" fmla="*/ 837045 w 1291928"/>
              <a:gd name="connsiteY2" fmla="*/ 2083324 h 3453722"/>
              <a:gd name="connsiteX3" fmla="*/ 73474 w 1291928"/>
              <a:gd name="connsiteY3" fmla="*/ 3327662 h 3453722"/>
              <a:gd name="connsiteX4" fmla="*/ 73474 w 1291928"/>
              <a:gd name="connsiteY4" fmla="*/ 3346516 h 3453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1928" h="3453722">
                <a:moveTo>
                  <a:pt x="1270678" y="0"/>
                </a:moveTo>
                <a:cubicBezTo>
                  <a:pt x="1292674" y="344864"/>
                  <a:pt x="1314670" y="689728"/>
                  <a:pt x="1242398" y="1036949"/>
                </a:cubicBezTo>
                <a:cubicBezTo>
                  <a:pt x="1170126" y="1384170"/>
                  <a:pt x="1031866" y="1701539"/>
                  <a:pt x="837045" y="2083324"/>
                </a:cubicBezTo>
                <a:cubicBezTo>
                  <a:pt x="642224" y="2465110"/>
                  <a:pt x="73474" y="3327662"/>
                  <a:pt x="73474" y="3327662"/>
                </a:cubicBezTo>
                <a:cubicBezTo>
                  <a:pt x="-53788" y="3538194"/>
                  <a:pt x="9843" y="3442355"/>
                  <a:pt x="73474" y="3346516"/>
                </a:cubicBezTo>
              </a:path>
            </a:pathLst>
          </a:cu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E7D3828-50AC-4080-9334-77F9837B1665}"/>
              </a:ext>
            </a:extLst>
          </p:cNvPr>
          <p:cNvCxnSpPr>
            <a:cxnSpLocks/>
          </p:cNvCxnSpPr>
          <p:nvPr/>
        </p:nvCxnSpPr>
        <p:spPr>
          <a:xfrm>
            <a:off x="1687398" y="4364610"/>
            <a:ext cx="0" cy="386499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62471D5-170D-40EF-AAEC-943124CFF2C1}"/>
              </a:ext>
            </a:extLst>
          </p:cNvPr>
          <p:cNvSpPr txBox="1"/>
          <p:nvPr/>
        </p:nvSpPr>
        <p:spPr>
          <a:xfrm rot="18211981">
            <a:off x="3386771" y="4373193"/>
            <a:ext cx="1414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Squall 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4D282C-A10F-467B-8238-BBA5E0F7D0D9}"/>
              </a:ext>
            </a:extLst>
          </p:cNvPr>
          <p:cNvSpPr txBox="1"/>
          <p:nvPr/>
        </p:nvSpPr>
        <p:spPr>
          <a:xfrm rot="18211981">
            <a:off x="9512387" y="4373193"/>
            <a:ext cx="1414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Squall line</a:t>
            </a:r>
          </a:p>
        </p:txBody>
      </p:sp>
    </p:spTree>
    <p:extLst>
      <p:ext uri="{BB962C8B-B14F-4D97-AF65-F5344CB8AC3E}">
        <p14:creationId xmlns:p14="http://schemas.microsoft.com/office/powerpoint/2010/main" val="1886613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39F0334-4993-489C-AFEE-7F0F049F0E9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2" y="888476"/>
            <a:ext cx="6087936" cy="5081048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FABC86D-F78B-49FD-9C61-7D78BF0EC5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064" y="888476"/>
            <a:ext cx="6087936" cy="5081048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C6D3AD-FF6E-4B5A-99AF-D37D091288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232" y="1203894"/>
            <a:ext cx="2478029" cy="24140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9DAE1E-C228-4F08-A01D-5D3208B95CE7}"/>
              </a:ext>
            </a:extLst>
          </p:cNvPr>
          <p:cNvSpPr txBox="1"/>
          <p:nvPr/>
        </p:nvSpPr>
        <p:spPr>
          <a:xfrm>
            <a:off x="6598763" y="4505044"/>
            <a:ext cx="1006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Wetbulb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7CFCAC-1D38-42EB-A180-5615CD2A303D}"/>
              </a:ext>
            </a:extLst>
          </p:cNvPr>
          <p:cNvSpPr txBox="1"/>
          <p:nvPr/>
        </p:nvSpPr>
        <p:spPr>
          <a:xfrm>
            <a:off x="10904687" y="4435129"/>
            <a:ext cx="45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/>
              <a:t>θ</a:t>
            </a:r>
            <a:r>
              <a:rPr lang="en-US" sz="2400" b="1" baseline="-25000" dirty="0"/>
              <a:t>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32A6E7E-53BB-46C8-A8A5-612506B0778F}"/>
              </a:ext>
            </a:extLst>
          </p:cNvPr>
          <p:cNvCxnSpPr>
            <a:cxnSpLocks/>
          </p:cNvCxnSpPr>
          <p:nvPr/>
        </p:nvCxnSpPr>
        <p:spPr>
          <a:xfrm>
            <a:off x="7508178" y="4668543"/>
            <a:ext cx="92111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4C1F9D-6416-49A9-8878-AC22969441A5}"/>
              </a:ext>
            </a:extLst>
          </p:cNvPr>
          <p:cNvCxnSpPr>
            <a:cxnSpLocks/>
          </p:cNvCxnSpPr>
          <p:nvPr/>
        </p:nvCxnSpPr>
        <p:spPr>
          <a:xfrm flipH="1" flipV="1">
            <a:off x="10447283" y="4665962"/>
            <a:ext cx="578069" cy="258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D0F82896-6B2B-4B50-A4B4-AE1AB3D9FF3A}"/>
              </a:ext>
            </a:extLst>
          </p:cNvPr>
          <p:cNvSpPr/>
          <p:nvPr/>
        </p:nvSpPr>
        <p:spPr>
          <a:xfrm>
            <a:off x="8208580" y="5276193"/>
            <a:ext cx="2070538" cy="28377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3A03646-DFB0-4528-990D-1EDD9A0CCD41}"/>
              </a:ext>
            </a:extLst>
          </p:cNvPr>
          <p:cNvSpPr/>
          <p:nvPr/>
        </p:nvSpPr>
        <p:spPr>
          <a:xfrm>
            <a:off x="3289738" y="5276193"/>
            <a:ext cx="1240221" cy="28377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F1E15F-CA96-4AA4-9DEB-325909271153}"/>
              </a:ext>
            </a:extLst>
          </p:cNvPr>
          <p:cNvSpPr txBox="1"/>
          <p:nvPr/>
        </p:nvSpPr>
        <p:spPr>
          <a:xfrm>
            <a:off x="4672561" y="5037875"/>
            <a:ext cx="3246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Conditional/potential instability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2055ABE-7EA2-448A-8AA5-DF54D4612F98}"/>
              </a:ext>
            </a:extLst>
          </p:cNvPr>
          <p:cNvCxnSpPr>
            <a:cxnSpLocks/>
          </p:cNvCxnSpPr>
          <p:nvPr/>
        </p:nvCxnSpPr>
        <p:spPr>
          <a:xfrm>
            <a:off x="7795967" y="5276193"/>
            <a:ext cx="780121" cy="1418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3138BD7-6458-4EA3-AF73-58FD7CAC252C}"/>
              </a:ext>
            </a:extLst>
          </p:cNvPr>
          <p:cNvCxnSpPr>
            <a:cxnSpLocks/>
          </p:cNvCxnSpPr>
          <p:nvPr/>
        </p:nvCxnSpPr>
        <p:spPr>
          <a:xfrm flipH="1">
            <a:off x="4015307" y="5243235"/>
            <a:ext cx="733365" cy="17484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AC296F0-4BC2-4AD6-BF51-9285F2BFC702}"/>
              </a:ext>
            </a:extLst>
          </p:cNvPr>
          <p:cNvSpPr txBox="1"/>
          <p:nvPr/>
        </p:nvSpPr>
        <p:spPr>
          <a:xfrm>
            <a:off x="339821" y="6174884"/>
            <a:ext cx="5034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15 km NW of Camborne, Cornwall, UK</a:t>
            </a:r>
          </a:p>
        </p:txBody>
      </p:sp>
    </p:spTree>
    <p:extLst>
      <p:ext uri="{BB962C8B-B14F-4D97-AF65-F5344CB8AC3E}">
        <p14:creationId xmlns:p14="http://schemas.microsoft.com/office/powerpoint/2010/main" val="1783910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774DB4D-475E-474F-B1B1-1F357B6D8D8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" y="625424"/>
            <a:ext cx="6026287" cy="5551540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049DAB0-A82C-4642-AE11-88F9EFEFA6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508" y="607672"/>
            <a:ext cx="6026287" cy="5569292"/>
          </a:xfr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511CA5E-ADDE-48AA-8186-F68406BD52D3}"/>
              </a:ext>
            </a:extLst>
          </p:cNvPr>
          <p:cNvSpPr/>
          <p:nvPr/>
        </p:nvSpPr>
        <p:spPr>
          <a:xfrm>
            <a:off x="3242821" y="1772239"/>
            <a:ext cx="1696081" cy="4166648"/>
          </a:xfrm>
          <a:custGeom>
            <a:avLst/>
            <a:gdLst>
              <a:gd name="connsiteX0" fmla="*/ 1611983 w 1696081"/>
              <a:gd name="connsiteY0" fmla="*/ 0 h 4166648"/>
              <a:gd name="connsiteX1" fmla="*/ 1640264 w 1696081"/>
              <a:gd name="connsiteY1" fmla="*/ 1414021 h 4166648"/>
              <a:gd name="connsiteX2" fmla="*/ 970960 w 1696081"/>
              <a:gd name="connsiteY2" fmla="*/ 2941163 h 4166648"/>
              <a:gd name="connsiteX3" fmla="*/ 0 w 1696081"/>
              <a:gd name="connsiteY3" fmla="*/ 4166648 h 4166648"/>
              <a:gd name="connsiteX4" fmla="*/ 0 w 1696081"/>
              <a:gd name="connsiteY4" fmla="*/ 4166648 h 4166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6081" h="4166648">
                <a:moveTo>
                  <a:pt x="1611983" y="0"/>
                </a:moveTo>
                <a:cubicBezTo>
                  <a:pt x="1679542" y="461913"/>
                  <a:pt x="1747101" y="923827"/>
                  <a:pt x="1640264" y="1414021"/>
                </a:cubicBezTo>
                <a:cubicBezTo>
                  <a:pt x="1533427" y="1904215"/>
                  <a:pt x="1244337" y="2482392"/>
                  <a:pt x="970960" y="2941163"/>
                </a:cubicBezTo>
                <a:cubicBezTo>
                  <a:pt x="697583" y="3399934"/>
                  <a:pt x="0" y="4166648"/>
                  <a:pt x="0" y="4166648"/>
                </a:cubicBezTo>
                <a:lnTo>
                  <a:pt x="0" y="4166648"/>
                </a:lnTo>
              </a:path>
            </a:pathLst>
          </a:cu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EF4FA34-2C55-420E-A72E-B0A80FC56CED}"/>
              </a:ext>
            </a:extLst>
          </p:cNvPr>
          <p:cNvSpPr/>
          <p:nvPr/>
        </p:nvSpPr>
        <p:spPr>
          <a:xfrm>
            <a:off x="9235477" y="1838227"/>
            <a:ext cx="1952649" cy="4203230"/>
          </a:xfrm>
          <a:custGeom>
            <a:avLst/>
            <a:gdLst>
              <a:gd name="connsiteX0" fmla="*/ 1897579 w 1952649"/>
              <a:gd name="connsiteY0" fmla="*/ 0 h 4203230"/>
              <a:gd name="connsiteX1" fmla="*/ 1869298 w 1952649"/>
              <a:gd name="connsiteY1" fmla="*/ 1027521 h 4203230"/>
              <a:gd name="connsiteX2" fmla="*/ 1105727 w 1952649"/>
              <a:gd name="connsiteY2" fmla="*/ 2573517 h 4203230"/>
              <a:gd name="connsiteX3" fmla="*/ 97059 w 1952649"/>
              <a:gd name="connsiteY3" fmla="*/ 4062952 h 4203230"/>
              <a:gd name="connsiteX4" fmla="*/ 97059 w 1952649"/>
              <a:gd name="connsiteY4" fmla="*/ 4053526 h 4203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649" h="4203230">
                <a:moveTo>
                  <a:pt x="1897579" y="0"/>
                </a:moveTo>
                <a:cubicBezTo>
                  <a:pt x="1949426" y="299301"/>
                  <a:pt x="2001273" y="598602"/>
                  <a:pt x="1869298" y="1027521"/>
                </a:cubicBezTo>
                <a:cubicBezTo>
                  <a:pt x="1737323" y="1456440"/>
                  <a:pt x="1401100" y="2067612"/>
                  <a:pt x="1105727" y="2573517"/>
                </a:cubicBezTo>
                <a:cubicBezTo>
                  <a:pt x="810354" y="3079422"/>
                  <a:pt x="97059" y="4062952"/>
                  <a:pt x="97059" y="4062952"/>
                </a:cubicBezTo>
                <a:cubicBezTo>
                  <a:pt x="-71052" y="4309620"/>
                  <a:pt x="13003" y="4181573"/>
                  <a:pt x="97059" y="4053526"/>
                </a:cubicBezTo>
              </a:path>
            </a:pathLst>
          </a:cu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372F8F-7FE6-459D-ACFC-384858D1DA72}"/>
              </a:ext>
            </a:extLst>
          </p:cNvPr>
          <p:cNvCxnSpPr>
            <a:cxnSpLocks/>
          </p:cNvCxnSpPr>
          <p:nvPr/>
        </p:nvCxnSpPr>
        <p:spPr>
          <a:xfrm>
            <a:off x="1960775" y="4355183"/>
            <a:ext cx="0" cy="386499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054D647-AD31-4AA9-987E-5DBA4F045FE1}"/>
              </a:ext>
            </a:extLst>
          </p:cNvPr>
          <p:cNvSpPr txBox="1"/>
          <p:nvPr/>
        </p:nvSpPr>
        <p:spPr>
          <a:xfrm rot="18211981">
            <a:off x="3383850" y="4362250"/>
            <a:ext cx="1414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Squall line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F4A1EA-9F99-4E75-82A9-9789D96D639B}"/>
              </a:ext>
            </a:extLst>
          </p:cNvPr>
          <p:cNvSpPr txBox="1"/>
          <p:nvPr/>
        </p:nvSpPr>
        <p:spPr>
          <a:xfrm rot="18211981">
            <a:off x="9363366" y="4362250"/>
            <a:ext cx="1414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Squall line</a:t>
            </a:r>
          </a:p>
        </p:txBody>
      </p:sp>
    </p:spTree>
    <p:extLst>
      <p:ext uri="{BB962C8B-B14F-4D97-AF65-F5344CB8AC3E}">
        <p14:creationId xmlns:p14="http://schemas.microsoft.com/office/powerpoint/2010/main" val="1301867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67183</TotalTime>
  <Words>253</Words>
  <Application>Microsoft Office PowerPoint</Application>
  <PresentationFormat>Widescreen</PresentationFormat>
  <Paragraphs>49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NUCAPS and Satellite MW Observations of the 27 December 2023 UK Severe Storm Outbreak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UKMET NUCAPS User Community</vt:lpstr>
      <vt:lpstr>UKMET NUCAPS User Community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Kenneth Pryor</dc:creator>
  <cp:lastModifiedBy>Kenneth Pryor</cp:lastModifiedBy>
  <cp:revision>79</cp:revision>
  <dcterms:created xsi:type="dcterms:W3CDTF">2023-09-13T14:12:22Z</dcterms:created>
  <dcterms:modified xsi:type="dcterms:W3CDTF">2024-03-26T22:46:04Z</dcterms:modified>
</cp:coreProperties>
</file>